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7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7" r:id="rId2"/>
    <p:sldId id="271" r:id="rId3"/>
    <p:sldId id="272" r:id="rId4"/>
    <p:sldId id="279" r:id="rId5"/>
    <p:sldId id="273" r:id="rId6"/>
    <p:sldId id="280" r:id="rId7"/>
    <p:sldId id="281" r:id="rId8"/>
    <p:sldId id="289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0" r:id="rId17"/>
    <p:sldId id="291" r:id="rId18"/>
    <p:sldId id="294" r:id="rId19"/>
    <p:sldId id="292" r:id="rId20"/>
    <p:sldId id="293" r:id="rId21"/>
    <p:sldId id="29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3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A785B-D11D-476E-8FE3-B9A32AAEF3ED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BAD6D-9C3B-46AE-9ED7-53C2ADD3C8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419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6EEAB-DFFE-48A0-95F8-1347266830D1}" type="datetimeFigureOut">
              <a:rPr lang="en-US" smtClean="0"/>
              <a:t>12/29/2024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C1AB1-D682-4F2C-8579-D9DF0DCC0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58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2513012" y="1371600"/>
            <a:ext cx="7162800" cy="41148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4160" y="1557867"/>
            <a:ext cx="6583680" cy="256032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4160" y="4185919"/>
            <a:ext cx="6583680" cy="1097278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49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1067" y="1143000"/>
            <a:ext cx="3471334" cy="22859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982132"/>
            <a:ext cx="6995160" cy="50749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1067" y="3513665"/>
            <a:ext cx="3471333" cy="210312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5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1067" y="1143000"/>
            <a:ext cx="3471334" cy="22859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ltGray">
          <a:xfrm>
            <a:off x="694265" y="1051560"/>
            <a:ext cx="6858000" cy="4937760"/>
          </a:xfrm>
          <a:prstGeom prst="rect">
            <a:avLst/>
          </a:prstGeom>
          <a:solidFill>
            <a:schemeClr val="bg1"/>
          </a:soli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772051" y="1143000"/>
            <a:ext cx="6686024" cy="4754880"/>
          </a:xfrm>
          <a:solidFill>
            <a:schemeClr val="bg2">
              <a:lumMod val="40000"/>
              <a:lumOff val="60000"/>
            </a:schemeClr>
          </a:solidFill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1067" y="3513665"/>
            <a:ext cx="3471333" cy="210312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-1" y="457200"/>
            <a:ext cx="12188826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0" y="1697736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ltGray">
          <a:xfrm>
            <a:off x="0" y="457200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7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846666"/>
            <a:ext cx="1828800" cy="55541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798" y="846666"/>
            <a:ext cx="7863840" cy="5554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0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-1" y="457200"/>
            <a:ext cx="12188826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0" y="1697736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ltGray">
          <a:xfrm>
            <a:off x="0" y="457200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2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5334000" y="762000"/>
            <a:ext cx="640080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4040" y="1016001"/>
            <a:ext cx="5760720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4040" y="2980267"/>
            <a:ext cx="576072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167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ummer Section Header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5334000" y="762000"/>
            <a:ext cx="640080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4040" y="1016001"/>
            <a:ext cx="5760720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4040" y="2980267"/>
            <a:ext cx="576072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212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utumn Section Heade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5334000" y="762000"/>
            <a:ext cx="640080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4040" y="1016001"/>
            <a:ext cx="5760720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4040" y="2980267"/>
            <a:ext cx="576072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54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Winter Section Heade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5334000" y="762000"/>
            <a:ext cx="640080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4040" y="1016001"/>
            <a:ext cx="5760720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4040" y="2980267"/>
            <a:ext cx="576072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34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-1" y="457200"/>
            <a:ext cx="12188826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ltGray">
          <a:xfrm>
            <a:off x="0" y="1697736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ltGray">
          <a:xfrm>
            <a:off x="0" y="457200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057399"/>
            <a:ext cx="4846320" cy="43434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2057399"/>
            <a:ext cx="4846320" cy="43434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9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ltGray">
          <a:xfrm>
            <a:off x="-1" y="457200"/>
            <a:ext cx="12188826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 bwMode="ltGray">
          <a:xfrm>
            <a:off x="0" y="1697736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ltGray">
          <a:xfrm>
            <a:off x="0" y="457200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57399"/>
            <a:ext cx="4846320" cy="868681"/>
          </a:xfrm>
        </p:spPr>
        <p:txBody>
          <a:bodyPr anchor="ctr"/>
          <a:lstStyle>
            <a:lvl1pPr marL="0" indent="0">
              <a:buNone/>
              <a:defRPr sz="2400" b="0" cap="sm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926080"/>
            <a:ext cx="4846320" cy="34747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2057399"/>
            <a:ext cx="4846320" cy="868681"/>
          </a:xfrm>
        </p:spPr>
        <p:txBody>
          <a:bodyPr anchor="ctr"/>
          <a:lstStyle>
            <a:lvl1pPr marL="0" indent="0">
              <a:buNone/>
              <a:defRPr sz="2400" b="0" cap="sm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926080"/>
            <a:ext cx="4846320" cy="34747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ltGray">
          <a:xfrm>
            <a:off x="-1" y="457200"/>
            <a:ext cx="12188826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697736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0" y="457200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4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45541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ltGray">
          <a:xfrm>
            <a:off x="0" y="457200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562302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57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519333"/>
            <a:ext cx="7086600" cy="202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0" y="6519333"/>
            <a:ext cx="1600200" cy="202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B1BD3024-A370-4736-A073-CFE51D74BDB4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519333"/>
            <a:ext cx="914400" cy="202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E3DCFCC-8C7B-4574-91B2-C3342261C6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7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62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2595" y="1346926"/>
            <a:ext cx="7141027" cy="1828800"/>
          </a:xfrm>
        </p:spPr>
        <p:txBody>
          <a:bodyPr>
            <a:noAutofit/>
          </a:bodyPr>
          <a:lstStyle/>
          <a:p>
            <a:r>
              <a:rPr lang="vi-VN" sz="4400" dirty="0" smtClean="0"/>
              <a:t>thiết </a:t>
            </a:r>
            <a:r>
              <a:rPr lang="vi-VN" sz="4400" dirty="0" smtClean="0"/>
              <a:t>kế website </a:t>
            </a:r>
            <a:br>
              <a:rPr lang="vi-VN" sz="4400" dirty="0" smtClean="0"/>
            </a:br>
            <a:r>
              <a:rPr lang="vi-VN" sz="4400" dirty="0" smtClean="0"/>
              <a:t>giới thiệu điểm du lịch </a:t>
            </a:r>
            <a:br>
              <a:rPr lang="vi-VN" sz="4400" dirty="0" smtClean="0"/>
            </a:br>
            <a:r>
              <a:rPr lang="vi-VN" sz="4400" dirty="0" smtClean="0"/>
              <a:t>biển ba động tại trà vinh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8133806" y="3692434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/>
              <a:t>Sinh viên thực hiện: Phan Đình Khải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4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6. kết quả nghiên cứu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vi-VN" dirty="0"/>
              <a:t>6.1 Hoàn thiện giao diện website:</a:t>
            </a:r>
          </a:p>
          <a:p>
            <a:pPr marL="0" indent="0" algn="just">
              <a:buNone/>
            </a:pPr>
            <a:r>
              <a:rPr lang="vi-VN" dirty="0" smtClean="0"/>
              <a:t>Trang giới thiệu: Giới thiệu về biển Ba Động cụ thể hơn.</a:t>
            </a:r>
            <a:endParaRPr lang="en-US" dirty="0"/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77" y="2258694"/>
            <a:ext cx="5952513" cy="29838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60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6. kết quả nghiên cứu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vi-VN" dirty="0"/>
              <a:t>6.1 Hoàn thiện giao diện website:</a:t>
            </a:r>
          </a:p>
          <a:p>
            <a:pPr marL="0" indent="0" algn="just">
              <a:buNone/>
            </a:pPr>
            <a:r>
              <a:rPr lang="vi-VN" dirty="0" smtClean="0"/>
              <a:t>Trang đặc điểm: Nêu lên một số đặc trưng và lịch sử hình thành của biển Ba Động.</a:t>
            </a:r>
            <a:endParaRPr lang="en-US" dirty="0"/>
          </a:p>
        </p:txBody>
      </p:sp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129" y="2057399"/>
            <a:ext cx="5842938" cy="29064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00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6. kết quả nghiên cứu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vi-VN" dirty="0"/>
              <a:t>6.1 Hoàn thiện giao diện website:</a:t>
            </a:r>
          </a:p>
          <a:p>
            <a:pPr marL="0" indent="0" algn="just">
              <a:buNone/>
            </a:pPr>
            <a:r>
              <a:rPr lang="vi-VN" dirty="0" smtClean="0"/>
              <a:t>Trang trải nghiệm: Cung cấp form phản hồi và hiển thị các bài viết của du khách.</a:t>
            </a:r>
            <a:endParaRPr lang="en-US" dirty="0"/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84" y="2057398"/>
            <a:ext cx="5904614" cy="2967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50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6. kết quả nghiên cứu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vi-VN" dirty="0"/>
              <a:t>6.1 Hoàn thiện giao diện website:</a:t>
            </a:r>
          </a:p>
          <a:p>
            <a:pPr marL="0" indent="0" algn="just">
              <a:buNone/>
            </a:pPr>
            <a:r>
              <a:rPr lang="vi-VN" dirty="0" smtClean="0"/>
              <a:t>Trang liên hệ: Cung cấp thông tin liên hệ của điểm du lịch biển Ba Động.</a:t>
            </a:r>
            <a:endParaRPr lang="en-US" dirty="0"/>
          </a:p>
        </p:txBody>
      </p:sp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829" y="2057398"/>
            <a:ext cx="6075827" cy="302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69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6. kết quả nghiên cứu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vi-VN" dirty="0"/>
              <a:t>6.1 Hoàn thiện giao diện website:</a:t>
            </a:r>
          </a:p>
          <a:p>
            <a:pPr marL="0" indent="0" algn="just">
              <a:buNone/>
            </a:pPr>
            <a:r>
              <a:rPr lang="vi-VN" dirty="0" smtClean="0"/>
              <a:t>Trang đăng nhập/đăng ký: Cung cấp form đăng nhập và đăng ký.</a:t>
            </a:r>
            <a:endParaRPr lang="en-US" dirty="0"/>
          </a:p>
        </p:txBody>
      </p:sp>
      <p:pic>
        <p:nvPicPr>
          <p:cNvPr id="9218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353" y="1798533"/>
            <a:ext cx="4830558" cy="24077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353" y="4229099"/>
            <a:ext cx="4830558" cy="23946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01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6. kết quả nghiên cứu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vi-VN" dirty="0"/>
              <a:t>6.1 Hoàn thiện giao diện website:</a:t>
            </a:r>
          </a:p>
          <a:p>
            <a:pPr marL="0" indent="0" algn="just">
              <a:buNone/>
            </a:pPr>
            <a:r>
              <a:rPr lang="vi-VN" dirty="0" smtClean="0"/>
              <a:t>Trang bài viết của tôi: Cung cấp form đăng bài viết và chức năng sửa, xóa bài viết đã đăng.</a:t>
            </a:r>
            <a:endParaRPr lang="en-US" dirty="0"/>
          </a:p>
        </p:txBody>
      </p:sp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517" y="2057399"/>
            <a:ext cx="6047359" cy="29935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4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6. kết quả nghiên cứu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2450" y="2057399"/>
            <a:ext cx="5360670" cy="43434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vi-VN" dirty="0" smtClean="0"/>
              <a:t>6.2 Tích </a:t>
            </a:r>
            <a:r>
              <a:rPr lang="vi-VN" dirty="0"/>
              <a:t>hợp các chức năng tương </a:t>
            </a:r>
            <a:r>
              <a:rPr lang="vi-VN" dirty="0" smtClean="0"/>
              <a:t>tác</a:t>
            </a:r>
          </a:p>
          <a:p>
            <a:pPr algn="just"/>
            <a:r>
              <a:rPr lang="vi-VN" dirty="0" smtClean="0"/>
              <a:t>Du </a:t>
            </a:r>
            <a:r>
              <a:rPr lang="vi-VN" dirty="0"/>
              <a:t>khách có thể gửi phản hồi thông qua form liên hệ trực tuyến, giúp tăng cường sự kết nối giữa website và người dùng</a:t>
            </a:r>
            <a:r>
              <a:rPr lang="vi-VN" dirty="0" smtClean="0"/>
              <a:t>.</a:t>
            </a:r>
          </a:p>
          <a:p>
            <a:pPr algn="just"/>
            <a:r>
              <a:rPr lang="vi-VN" dirty="0" smtClean="0"/>
              <a:t>Chức </a:t>
            </a:r>
            <a:r>
              <a:rPr lang="vi-VN" dirty="0"/>
              <a:t>năng đăng ký và đăng nhập tài khoản giúp du khách dễ dàng quản lý bài đăng cá nhân hoặc tương tác với các nội dung khác trên website.</a:t>
            </a:r>
            <a:endParaRPr lang="en-US" dirty="0"/>
          </a:p>
        </p:txBody>
      </p:sp>
      <p:pic>
        <p:nvPicPr>
          <p:cNvPr id="11268" name="Picture 4" descr="Cách thức thiết kế tương tác giao diện người dù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643" y="2057399"/>
            <a:ext cx="5866109" cy="329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84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6. kết quả </a:t>
            </a:r>
            <a:r>
              <a:rPr lang="vi-VN" dirty="0" smtClean="0"/>
              <a:t>nghiên cứu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057399"/>
            <a:ext cx="5341620" cy="43434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vi-VN" dirty="0" smtClean="0"/>
              <a:t>6.3 Đáp </a:t>
            </a:r>
            <a:r>
              <a:rPr lang="vi-VN" dirty="0"/>
              <a:t>ứng các yêu cầu phi chức </a:t>
            </a:r>
            <a:r>
              <a:rPr lang="vi-VN" dirty="0" smtClean="0"/>
              <a:t>năng</a:t>
            </a:r>
          </a:p>
          <a:p>
            <a:pPr algn="just"/>
            <a:r>
              <a:rPr lang="vi-VN" dirty="0" smtClean="0"/>
              <a:t>Website </a:t>
            </a:r>
            <a:r>
              <a:rPr lang="vi-VN" dirty="0"/>
              <a:t>được tối ưu hóa tốc độ tải trang và đảm bảo bảo mật thông tin người dùng</a:t>
            </a:r>
            <a:r>
              <a:rPr lang="vi-VN" dirty="0" smtClean="0"/>
              <a:t>.</a:t>
            </a:r>
          </a:p>
          <a:p>
            <a:pPr algn="just"/>
            <a:r>
              <a:rPr lang="vi-VN" dirty="0" smtClean="0"/>
              <a:t>Hỗ </a:t>
            </a:r>
            <a:r>
              <a:rPr lang="vi-VN" dirty="0"/>
              <a:t>trợ tốt trên nhiều trình duyệt và kích thước màn hình khác nhau.</a:t>
            </a:r>
            <a:endParaRPr lang="en-US" dirty="0"/>
          </a:p>
        </p:txBody>
      </p:sp>
      <p:pic>
        <p:nvPicPr>
          <p:cNvPr id="12290" name="Picture 2" descr="12 cách tăng tốc độ website giúp giảm thời gian tải tra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512" y="1931903"/>
            <a:ext cx="4261014" cy="243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Tổng hợp những kích thước thiết kế website cơ bả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987" y="4241409"/>
            <a:ext cx="4618065" cy="207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57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7. Kết </a:t>
            </a:r>
            <a:r>
              <a:rPr lang="vi-VN" dirty="0"/>
              <a:t>luận và hướng phát triển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8011" y="2057399"/>
            <a:ext cx="4972595" cy="4125687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vi-VN" dirty="0" smtClean="0"/>
              <a:t>7.1 Kết luận</a:t>
            </a:r>
          </a:p>
          <a:p>
            <a:pPr marL="0" indent="0" algn="just">
              <a:buNone/>
            </a:pPr>
            <a:r>
              <a:rPr lang="vi-VN" dirty="0"/>
              <a:t>Website giới thiệu Biển Ba Động đã được hoàn thành với các chức năng cơ bản</a:t>
            </a:r>
            <a:r>
              <a:rPr lang="vi-VN" dirty="0" smtClean="0"/>
              <a:t>:</a:t>
            </a:r>
          </a:p>
          <a:p>
            <a:pPr algn="just"/>
            <a:r>
              <a:rPr lang="vi-VN" dirty="0" smtClean="0"/>
              <a:t>Hiển </a:t>
            </a:r>
            <a:r>
              <a:rPr lang="vi-VN" dirty="0"/>
              <a:t>thị thông tin chi tiết và hình ảnh minh họa về điểm du lịch</a:t>
            </a:r>
            <a:r>
              <a:rPr lang="vi-VN" dirty="0" smtClean="0"/>
              <a:t>.</a:t>
            </a:r>
          </a:p>
          <a:p>
            <a:pPr algn="just"/>
            <a:r>
              <a:rPr lang="vi-VN" dirty="0" smtClean="0"/>
              <a:t>Cung </a:t>
            </a:r>
            <a:r>
              <a:rPr lang="vi-VN" dirty="0"/>
              <a:t>cấp giao diện thân thiện và dễ sử dụng</a:t>
            </a:r>
            <a:r>
              <a:rPr lang="vi-VN" dirty="0" smtClean="0"/>
              <a:t>.</a:t>
            </a:r>
          </a:p>
          <a:p>
            <a:pPr algn="just"/>
            <a:r>
              <a:rPr lang="vi-VN" dirty="0" smtClean="0"/>
              <a:t>Tích </a:t>
            </a:r>
            <a:r>
              <a:rPr lang="vi-VN" dirty="0"/>
              <a:t>hợp các tính năng phản hồi và chia sẻ trải nghiệm, góp phần tăng cường sự tương tác với du khách</a:t>
            </a:r>
            <a:r>
              <a:rPr lang="vi-VN" dirty="0" smtClean="0"/>
              <a:t>.</a:t>
            </a:r>
            <a:endParaRPr lang="vi-VN" dirty="0" smtClean="0"/>
          </a:p>
        </p:txBody>
      </p:sp>
      <p:pic>
        <p:nvPicPr>
          <p:cNvPr id="13314" name="Picture 2" descr="Xác Định Mục Tiêu và Đối Tượng Mục Tiêu – Chìa Khóa Thành Cô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361" y="2533105"/>
            <a:ext cx="5841131" cy="336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90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7. Kết </a:t>
            </a:r>
            <a:r>
              <a:rPr lang="vi-VN" dirty="0"/>
              <a:t>luận và hướng phát triển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60869" y="2057399"/>
            <a:ext cx="6017622" cy="48006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vi-VN" dirty="0" smtClean="0"/>
              <a:t>7.1 Kết luận</a:t>
            </a:r>
          </a:p>
          <a:p>
            <a:pPr marL="0" indent="0" algn="just">
              <a:buNone/>
            </a:pPr>
            <a:r>
              <a:rPr lang="vi-VN" dirty="0" smtClean="0"/>
              <a:t>Việc </a:t>
            </a:r>
            <a:r>
              <a:rPr lang="vi-VN" dirty="0"/>
              <a:t>thực hiện dự án giúp rèn luyện các kỹ năng</a:t>
            </a:r>
            <a:r>
              <a:rPr lang="vi-VN" dirty="0" smtClean="0"/>
              <a:t>:</a:t>
            </a:r>
          </a:p>
          <a:p>
            <a:pPr algn="just"/>
            <a:r>
              <a:rPr lang="vi-VN" dirty="0" smtClean="0"/>
              <a:t>Nắm </a:t>
            </a:r>
            <a:r>
              <a:rPr lang="vi-VN" dirty="0"/>
              <a:t>vững quy trình phát triển website full-stack</a:t>
            </a:r>
            <a:r>
              <a:rPr lang="vi-VN" dirty="0" smtClean="0"/>
              <a:t>.</a:t>
            </a:r>
          </a:p>
          <a:p>
            <a:pPr algn="just"/>
            <a:r>
              <a:rPr lang="vi-VN" dirty="0" smtClean="0"/>
              <a:t>Cải </a:t>
            </a:r>
            <a:r>
              <a:rPr lang="vi-VN" dirty="0"/>
              <a:t>thiện kỹ năng xử lý lỗi và quản lý dự án thực tế</a:t>
            </a:r>
            <a:r>
              <a:rPr lang="vi-VN" dirty="0" smtClean="0"/>
              <a:t>.</a:t>
            </a:r>
          </a:p>
          <a:p>
            <a:pPr marL="0" indent="0" algn="just">
              <a:buNone/>
            </a:pPr>
            <a:r>
              <a:rPr lang="vi-VN" dirty="0" smtClean="0"/>
              <a:t>Dự </a:t>
            </a:r>
            <a:r>
              <a:rPr lang="vi-VN" dirty="0"/>
              <a:t>án góp phần nâng cao khả năng ứng dụng công nghệ thông tin trong việc quảng bá du lịch địa phương.</a:t>
            </a:r>
            <a:endParaRPr lang="vi-VN" dirty="0" smtClean="0"/>
          </a:p>
        </p:txBody>
      </p:sp>
      <p:pic>
        <p:nvPicPr>
          <p:cNvPr id="14338" name="Picture 2" descr="Bí Quyết Tự Học Trở Thành Lập Trình Viên Cho Người Mới Bắt Đầu | Gl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67" y="2640872"/>
            <a:ext cx="48482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</a:t>
            </a:r>
            <a:r>
              <a:rPr lang="vi-VN" dirty="0" smtClean="0"/>
              <a:t>ội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vi-VN" dirty="0" smtClean="0"/>
              <a:t>Lý do chọn đề tài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Mục tiêu nghiên cứu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Cơ sở lý thuyết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Cơ sở dữ liệu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Mô hình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Kết quả nghiên cứu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Kết luận và hướng phát triển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3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7. Kết </a:t>
            </a:r>
            <a:r>
              <a:rPr lang="vi-VN" dirty="0"/>
              <a:t>luận và hướng phát triển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1223" y="2092235"/>
            <a:ext cx="5503817" cy="381217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vi-VN" dirty="0" smtClean="0"/>
              <a:t>7.2 Hướng </a:t>
            </a:r>
            <a:r>
              <a:rPr lang="vi-VN" dirty="0"/>
              <a:t>phát </a:t>
            </a:r>
            <a:r>
              <a:rPr lang="vi-VN" dirty="0" smtClean="0"/>
              <a:t>triển</a:t>
            </a:r>
          </a:p>
          <a:p>
            <a:pPr algn="just"/>
            <a:r>
              <a:rPr lang="vi-VN" dirty="0" smtClean="0"/>
              <a:t>Tích </a:t>
            </a:r>
            <a:r>
              <a:rPr lang="vi-VN" dirty="0"/>
              <a:t>hợp hệ thống đặt chỗ và mua vé trực </a:t>
            </a:r>
            <a:r>
              <a:rPr lang="vi-VN" dirty="0" smtClean="0"/>
              <a:t>tuyến</a:t>
            </a:r>
          </a:p>
          <a:p>
            <a:pPr algn="just"/>
            <a:r>
              <a:rPr lang="vi-VN" dirty="0" smtClean="0"/>
              <a:t>Tích </a:t>
            </a:r>
            <a:r>
              <a:rPr lang="vi-VN" dirty="0"/>
              <a:t>hợp bản đồ và chức năng chỉ </a:t>
            </a:r>
            <a:r>
              <a:rPr lang="vi-VN" dirty="0" smtClean="0"/>
              <a:t>đường.</a:t>
            </a:r>
            <a:endParaRPr lang="vi-VN" dirty="0" smtClean="0"/>
          </a:p>
          <a:p>
            <a:pPr algn="just"/>
            <a:r>
              <a:rPr lang="vi-VN" dirty="0" smtClean="0"/>
              <a:t>Tối </a:t>
            </a:r>
            <a:r>
              <a:rPr lang="vi-VN" dirty="0"/>
              <a:t>ưu hóa SEO và quảng bá trên mạng xã </a:t>
            </a:r>
            <a:r>
              <a:rPr lang="vi-VN" dirty="0" smtClean="0"/>
              <a:t>hội.</a:t>
            </a:r>
          </a:p>
          <a:p>
            <a:pPr algn="just"/>
            <a:r>
              <a:rPr lang="vi-VN" dirty="0" smtClean="0"/>
              <a:t>Liên </a:t>
            </a:r>
            <a:r>
              <a:rPr lang="vi-VN" dirty="0"/>
              <a:t>kết website với các nền tảng mạng xã hội như Facebook, Instagram</a:t>
            </a:r>
            <a:r>
              <a:rPr lang="vi-VN" dirty="0" smtClean="0"/>
              <a:t>.</a:t>
            </a:r>
          </a:p>
          <a:p>
            <a:pPr algn="just"/>
            <a:r>
              <a:rPr lang="vi-VN" dirty="0" smtClean="0"/>
              <a:t>Xây </a:t>
            </a:r>
            <a:r>
              <a:rPr lang="vi-VN" dirty="0"/>
              <a:t>dựng ứng dụng di </a:t>
            </a:r>
            <a:r>
              <a:rPr lang="vi-VN" dirty="0" smtClean="0"/>
              <a:t>động.</a:t>
            </a:r>
          </a:p>
          <a:p>
            <a:pPr algn="just"/>
            <a:r>
              <a:rPr lang="vi-VN" dirty="0" smtClean="0"/>
              <a:t>Tích </a:t>
            </a:r>
            <a:r>
              <a:rPr lang="vi-VN" dirty="0"/>
              <a:t>hợp đa ngôn </a:t>
            </a:r>
            <a:r>
              <a:rPr lang="vi-VN" dirty="0" smtClean="0"/>
              <a:t>ngữ.</a:t>
            </a:r>
            <a:endParaRPr lang="en-US" dirty="0"/>
          </a:p>
        </p:txBody>
      </p:sp>
      <p:pic>
        <p:nvPicPr>
          <p:cNvPr id="15362" name="Picture 2" descr="7 kênh bán tour tốt nhất 2020 - Thiết kế website du lị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414" y="2355973"/>
            <a:ext cx="5296178" cy="354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3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4925" y="2830285"/>
            <a:ext cx="83858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6600" dirty="0" smtClean="0"/>
              <a:t>THANKS FOR LISTENING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1788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2550" y="1143000"/>
            <a:ext cx="4040776" cy="877389"/>
          </a:xfrm>
        </p:spPr>
        <p:txBody>
          <a:bodyPr/>
          <a:lstStyle/>
          <a:p>
            <a:pPr algn="just"/>
            <a:r>
              <a:rPr lang="vi-VN" dirty="0" smtClean="0"/>
              <a:t>1. Lý do chọn đề tài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07085" y="2203268"/>
            <a:ext cx="4101737" cy="3709851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2400" dirty="0"/>
              <a:t>Biển Ba Động là điểm du lịch hấp dẫn tại Trà Vinh nhưng thông tin chưa được phổ biến</a:t>
            </a:r>
            <a:r>
              <a:rPr lang="vi-VN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2400" dirty="0" smtClean="0"/>
              <a:t>Chưa </a:t>
            </a:r>
            <a:r>
              <a:rPr lang="vi-VN" sz="2400" dirty="0"/>
              <a:t>có nền tảng quản lý phản hồi của du khách và quảng bá hình ảnh hiệu quả</a:t>
            </a:r>
            <a:r>
              <a:rPr lang="vi-VN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2400" dirty="0" smtClean="0"/>
              <a:t>Phát </a:t>
            </a:r>
            <a:r>
              <a:rPr lang="vi-VN" sz="2400" dirty="0"/>
              <a:t>triển một website là giải pháp phù hợp để nâng cao hiệu quả quảng bá và quản lý du lịch</a:t>
            </a:r>
            <a:endParaRPr lang="en-US" sz="24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12" y="982663"/>
            <a:ext cx="6791500" cy="5073650"/>
          </a:xfrm>
        </p:spPr>
      </p:pic>
    </p:spTree>
    <p:extLst>
      <p:ext uri="{BB962C8B-B14F-4D97-AF65-F5344CB8AC3E}">
        <p14:creationId xmlns:p14="http://schemas.microsoft.com/office/powerpoint/2010/main" val="17306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774" y="982663"/>
            <a:ext cx="4040776" cy="877389"/>
          </a:xfrm>
        </p:spPr>
        <p:txBody>
          <a:bodyPr>
            <a:normAutofit fontScale="90000"/>
          </a:bodyPr>
          <a:lstStyle/>
          <a:p>
            <a:pPr algn="just"/>
            <a:r>
              <a:rPr lang="vi-VN" dirty="0" smtClean="0"/>
              <a:t>2. Mục tiêu nghiên cứu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286771"/>
            <a:ext cx="4371703" cy="4131445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2400" dirty="0"/>
              <a:t>Xây dựng website: Giới thiệu vẻ đẹp Biển Ba Động</a:t>
            </a:r>
            <a:r>
              <a:rPr lang="vi-VN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2400" dirty="0" smtClean="0"/>
              <a:t>Quản </a:t>
            </a:r>
            <a:r>
              <a:rPr lang="vi-VN" sz="2400" dirty="0"/>
              <a:t>lý thông tin: Tích hợp hệ thống quản lý cơ sở dữ liệu và phản hồi từ du khách</a:t>
            </a:r>
            <a:r>
              <a:rPr lang="vi-VN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2400" dirty="0" smtClean="0"/>
              <a:t>Ứng </a:t>
            </a:r>
            <a:r>
              <a:rPr lang="vi-VN" sz="2400" dirty="0"/>
              <a:t>dụng thực tế: Nâng cao trải nghiệm của người dùng và cung cấp công cụ quản lý du lịch hiệu quả.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246" y="989013"/>
            <a:ext cx="6766982" cy="5075237"/>
          </a:xfrm>
        </p:spPr>
      </p:pic>
    </p:spTree>
    <p:extLst>
      <p:ext uri="{BB962C8B-B14F-4D97-AF65-F5344CB8AC3E}">
        <p14:creationId xmlns:p14="http://schemas.microsoft.com/office/powerpoint/2010/main" val="239899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 Cơ sở lý thuyết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vi-VN" dirty="0"/>
              <a:t>HTML, CSS, JavaScript: Tạo giao diện website thân thiện</a:t>
            </a:r>
            <a:r>
              <a:rPr lang="vi-VN" dirty="0" smtClean="0"/>
              <a:t>.</a:t>
            </a:r>
          </a:p>
          <a:p>
            <a:r>
              <a:rPr lang="vi-VN" dirty="0" smtClean="0"/>
              <a:t>PHP </a:t>
            </a:r>
            <a:r>
              <a:rPr lang="vi-VN" dirty="0"/>
              <a:t>và MySQL: Xây dựng hệ thống xử lý dữ liệu và cơ sở dữ liệu</a:t>
            </a:r>
            <a:r>
              <a:rPr lang="vi-VN" dirty="0" smtClean="0"/>
              <a:t>.</a:t>
            </a:r>
          </a:p>
          <a:p>
            <a:r>
              <a:rPr lang="vi-VN" dirty="0" smtClean="0"/>
              <a:t>XAMPP</a:t>
            </a:r>
            <a:r>
              <a:rPr lang="vi-VN" dirty="0"/>
              <a:t>: Công cụ giả lập server để triển khai và kiểm thử.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13120" y="2057399"/>
            <a:ext cx="6040280" cy="410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 Cơ sở dữ liệu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2057399"/>
            <a:ext cx="5170170" cy="4343401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vi-VN" dirty="0"/>
              <a:t>Hệ thống cơ sở dữ liệu được xây dựng với mô hình chuẩn hóa, bao gồm các bảng chính</a:t>
            </a:r>
            <a:r>
              <a:rPr lang="vi-VN" dirty="0" smtClean="0"/>
              <a:t>:</a:t>
            </a:r>
          </a:p>
          <a:p>
            <a:pPr algn="just"/>
            <a:r>
              <a:rPr lang="vi-VN" dirty="0" smtClean="0"/>
              <a:t>Bảng </a:t>
            </a:r>
            <a:r>
              <a:rPr lang="vi-VN" dirty="0"/>
              <a:t>baiviet: Lưu trữ thông tin bài viết và hình ảnh minh họa</a:t>
            </a:r>
            <a:r>
              <a:rPr lang="vi-VN" dirty="0" smtClean="0"/>
              <a:t>.</a:t>
            </a:r>
          </a:p>
          <a:p>
            <a:pPr algn="just"/>
            <a:r>
              <a:rPr lang="vi-VN" dirty="0" smtClean="0"/>
              <a:t>Bảng </a:t>
            </a:r>
            <a:r>
              <a:rPr lang="vi-VN" dirty="0"/>
              <a:t>user: Quản lý thông tin tài khoản của người dùng</a:t>
            </a:r>
            <a:r>
              <a:rPr lang="vi-VN" dirty="0" smtClean="0"/>
              <a:t>.</a:t>
            </a:r>
          </a:p>
          <a:p>
            <a:pPr algn="just"/>
            <a:r>
              <a:rPr lang="vi-VN" dirty="0" smtClean="0"/>
              <a:t>Bảng </a:t>
            </a:r>
            <a:r>
              <a:rPr lang="vi-VN" dirty="0"/>
              <a:t>posts: Lưu trữ bài đăng của du khách, bao gồm nội dung, hình ảnh, và video</a:t>
            </a:r>
            <a:r>
              <a:rPr lang="vi-VN" dirty="0" smtClean="0"/>
              <a:t>.</a:t>
            </a:r>
          </a:p>
          <a:p>
            <a:pPr algn="just"/>
            <a:r>
              <a:rPr lang="vi-VN" dirty="0" smtClean="0"/>
              <a:t>Bảng </a:t>
            </a:r>
            <a:r>
              <a:rPr lang="vi-VN" dirty="0"/>
              <a:t>feedbacks: Thu thập ý kiến phản hồi và đánh giá từ khách du lịch.</a:t>
            </a:r>
            <a:endParaRPr lang="en-US" dirty="0"/>
          </a:p>
        </p:txBody>
      </p:sp>
      <p:pic>
        <p:nvPicPr>
          <p:cNvPr id="102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32855"/>
            <a:ext cx="5575300" cy="3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226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5</a:t>
            </a:r>
            <a:r>
              <a:rPr lang="vi-VN" dirty="0" smtClean="0"/>
              <a:t>. Mô 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dirty="0" smtClean="0"/>
              <a:t>5.1 Mô hình chức năng người </a:t>
            </a:r>
            <a:r>
              <a:rPr lang="vi-VN" dirty="0" smtClean="0"/>
              <a:t>dùng</a:t>
            </a:r>
          </a:p>
          <a:p>
            <a:r>
              <a:rPr lang="vi-VN" dirty="0" smtClean="0"/>
              <a:t>Mô tả các chức năng dành cho người dùng.</a:t>
            </a:r>
            <a:endParaRPr lang="en-US" dirty="0"/>
          </a:p>
        </p:txBody>
      </p:sp>
      <p:pic>
        <p:nvPicPr>
          <p:cNvPr id="205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57399"/>
            <a:ext cx="5589587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04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5</a:t>
            </a:r>
            <a:r>
              <a:rPr lang="vi-VN" dirty="0" smtClean="0"/>
              <a:t>. Mô 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dirty="0" smtClean="0"/>
              <a:t>5.2 Quy trình thiết kế website</a:t>
            </a:r>
          </a:p>
          <a:p>
            <a:r>
              <a:rPr lang="vi-VN" b="1" dirty="0"/>
              <a:t>Bước 1:</a:t>
            </a:r>
            <a:r>
              <a:rPr lang="vi-VN" dirty="0"/>
              <a:t> Thiết kế giao diện tĩnh.</a:t>
            </a:r>
            <a:br>
              <a:rPr lang="vi-VN" dirty="0"/>
            </a:br>
            <a:r>
              <a:rPr lang="vi-VN" b="1" dirty="0"/>
              <a:t>Bước 2:</a:t>
            </a:r>
            <a:r>
              <a:rPr lang="vi-VN" dirty="0"/>
              <a:t> Xây dựng cơ sở dữ liệu và kết nối PHP.</a:t>
            </a:r>
            <a:br>
              <a:rPr lang="vi-VN" dirty="0"/>
            </a:br>
            <a:r>
              <a:rPr lang="vi-VN" b="1" dirty="0"/>
              <a:t>Bước 3:</a:t>
            </a:r>
            <a:r>
              <a:rPr lang="vi-VN" dirty="0"/>
              <a:t> Chuyển đổi giao diện tĩnh thành động</a:t>
            </a:r>
            <a:r>
              <a:rPr lang="vi-VN" dirty="0" smtClean="0"/>
              <a:t>.</a:t>
            </a:r>
            <a:r>
              <a:rPr lang="vi-VN" dirty="0"/>
              <a:t/>
            </a:r>
            <a:br>
              <a:rPr lang="vi-VN" dirty="0"/>
            </a:br>
            <a:r>
              <a:rPr lang="vi-VN" b="1" dirty="0"/>
              <a:t>Bước </a:t>
            </a:r>
            <a:r>
              <a:rPr lang="vi-VN" b="1" dirty="0" smtClean="0"/>
              <a:t>4:</a:t>
            </a:r>
            <a:r>
              <a:rPr lang="vi-VN" dirty="0" smtClean="0"/>
              <a:t> </a:t>
            </a:r>
            <a:r>
              <a:rPr lang="vi-VN" dirty="0"/>
              <a:t>Kiểm tra và hoàn thiện website.</a:t>
            </a:r>
            <a:endParaRPr lang="en-US" dirty="0"/>
          </a:p>
        </p:txBody>
      </p:sp>
      <p:pic>
        <p:nvPicPr>
          <p:cNvPr id="3074" name="Picture 2" descr="Xây dựng website cần những gì? Quy trình các bước tạo website?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103" y="2057399"/>
            <a:ext cx="5621927" cy="37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8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6. kết quả nghiên cứu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vi-VN" dirty="0" smtClean="0"/>
              <a:t>6.1 Hoàn thiện giao diện website:</a:t>
            </a:r>
          </a:p>
          <a:p>
            <a:pPr marL="0" indent="0" algn="just">
              <a:buNone/>
            </a:pPr>
            <a:r>
              <a:rPr lang="vi-VN" dirty="0" smtClean="0"/>
              <a:t>Trang chủ: giới thiệu sơ lược về biển Ba Động và một số hình ảnh về biển Ba Động.</a:t>
            </a:r>
            <a:endParaRPr lang="en-US" dirty="0"/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960" y="2431866"/>
            <a:ext cx="5810409" cy="28977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18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ur Seasons 16x9">
  <a:themeElements>
    <a:clrScheme name="Four Seasons">
      <a:dk1>
        <a:sysClr val="windowText" lastClr="000000"/>
      </a:dk1>
      <a:lt1>
        <a:sysClr val="window" lastClr="FFFFFF"/>
      </a:lt1>
      <a:dk2>
        <a:srgbClr val="6B7F7F"/>
      </a:dk2>
      <a:lt2>
        <a:srgbClr val="B0BCBC"/>
      </a:lt2>
      <a:accent1>
        <a:srgbClr val="7DB41B"/>
      </a:accent1>
      <a:accent2>
        <a:srgbClr val="ED8A05"/>
      </a:accent2>
      <a:accent3>
        <a:srgbClr val="288DFC"/>
      </a:accent3>
      <a:accent4>
        <a:srgbClr val="36D2B8"/>
      </a:accent4>
      <a:accent5>
        <a:srgbClr val="F5B605"/>
      </a:accent5>
      <a:accent6>
        <a:srgbClr val="E75524"/>
      </a:accent6>
      <a:hlink>
        <a:srgbClr val="ED8A05"/>
      </a:hlink>
      <a:folHlink>
        <a:srgbClr val="B0BCBC"/>
      </a:folHlink>
    </a:clrScheme>
    <a:fontScheme name="Constantia-Calibri">
      <a:majorFont>
        <a:latin typeface="Constant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asonal celebrations presentation.potx" id="{BD9AEA96-E390-41F9-9661-0C671905DB2C}" vid="{E3974F56-9D26-4D1A-896F-E22CFE04D790}"/>
    </a:ext>
  </a:extLst>
</a:theme>
</file>

<file path=ppt/theme/theme2.xml><?xml version="1.0" encoding="utf-8"?>
<a:theme xmlns:a="http://schemas.openxmlformats.org/drawingml/2006/main" name="Office Theme">
  <a:themeElements>
    <a:clrScheme name="Four Seasons">
      <a:dk1>
        <a:sysClr val="windowText" lastClr="000000"/>
      </a:dk1>
      <a:lt1>
        <a:sysClr val="window" lastClr="FFFFFF"/>
      </a:lt1>
      <a:dk2>
        <a:srgbClr val="6B7F7F"/>
      </a:dk2>
      <a:lt2>
        <a:srgbClr val="B0BCBC"/>
      </a:lt2>
      <a:accent1>
        <a:srgbClr val="7DB41B"/>
      </a:accent1>
      <a:accent2>
        <a:srgbClr val="ED8A05"/>
      </a:accent2>
      <a:accent3>
        <a:srgbClr val="288DFC"/>
      </a:accent3>
      <a:accent4>
        <a:srgbClr val="36D2B8"/>
      </a:accent4>
      <a:accent5>
        <a:srgbClr val="F5B605"/>
      </a:accent5>
      <a:accent6>
        <a:srgbClr val="E75524"/>
      </a:accent6>
      <a:hlink>
        <a:srgbClr val="ED8A05"/>
      </a:hlink>
      <a:folHlink>
        <a:srgbClr val="B0BCBC"/>
      </a:folHlink>
    </a:clrScheme>
    <a:fontScheme name="Constantia-Calibri">
      <a:majorFont>
        <a:latin typeface="Constant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our Seasons">
      <a:dk1>
        <a:sysClr val="windowText" lastClr="000000"/>
      </a:dk1>
      <a:lt1>
        <a:sysClr val="window" lastClr="FFFFFF"/>
      </a:lt1>
      <a:dk2>
        <a:srgbClr val="6B7F7F"/>
      </a:dk2>
      <a:lt2>
        <a:srgbClr val="B0BCBC"/>
      </a:lt2>
      <a:accent1>
        <a:srgbClr val="7DB41B"/>
      </a:accent1>
      <a:accent2>
        <a:srgbClr val="ED8A05"/>
      </a:accent2>
      <a:accent3>
        <a:srgbClr val="288DFC"/>
      </a:accent3>
      <a:accent4>
        <a:srgbClr val="36D2B8"/>
      </a:accent4>
      <a:accent5>
        <a:srgbClr val="F5B605"/>
      </a:accent5>
      <a:accent6>
        <a:srgbClr val="E75524"/>
      </a:accent6>
      <a:hlink>
        <a:srgbClr val="ED8A05"/>
      </a:hlink>
      <a:folHlink>
        <a:srgbClr val="B0BCBC"/>
      </a:folHlink>
    </a:clrScheme>
    <a:fontScheme name="Constantia-Calibri">
      <a:majorFont>
        <a:latin typeface="Constant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193</TotalTime>
  <Words>924</Words>
  <Application>Microsoft Office PowerPoint</Application>
  <PresentationFormat>Widescreen</PresentationFormat>
  <Paragraphs>84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Constantia</vt:lpstr>
      <vt:lpstr>Wingdings</vt:lpstr>
      <vt:lpstr>Four Seasons 16x9</vt:lpstr>
      <vt:lpstr>thiết kế website  giới thiệu điểm du lịch  biển ba động tại trà vinh</vt:lpstr>
      <vt:lpstr>nội dung</vt:lpstr>
      <vt:lpstr>1. Lý do chọn đề tài</vt:lpstr>
      <vt:lpstr>2. Mục tiêu nghiên cứu</vt:lpstr>
      <vt:lpstr>3. Cơ sở lý thuyết</vt:lpstr>
      <vt:lpstr>4. Cơ sở dữ liệu</vt:lpstr>
      <vt:lpstr>5. Mô hình</vt:lpstr>
      <vt:lpstr>5. Mô hình</vt:lpstr>
      <vt:lpstr>6. kết quả nghiên cứu</vt:lpstr>
      <vt:lpstr>6. kết quả nghiên cứu</vt:lpstr>
      <vt:lpstr>6. kết quả nghiên cứu</vt:lpstr>
      <vt:lpstr>6. kết quả nghiên cứu</vt:lpstr>
      <vt:lpstr>6. kết quả nghiên cứu</vt:lpstr>
      <vt:lpstr>6. kết quả nghiên cứu</vt:lpstr>
      <vt:lpstr>6. kết quả nghiên cứu</vt:lpstr>
      <vt:lpstr>6. kết quả nghiên cứu</vt:lpstr>
      <vt:lpstr>6. kết quả nghiên cứu</vt:lpstr>
      <vt:lpstr>7. Kết luận và hướng phát triển</vt:lpstr>
      <vt:lpstr>7. Kết luận và hướng phát triển</vt:lpstr>
      <vt:lpstr>7. Kết luận và hướng phát triển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thiết kế website  giới thiệu điểm du lịch  biển ba động tại trà vinh</dc:title>
  <dc:creator>Admin</dc:creator>
  <cp:lastModifiedBy>Admin</cp:lastModifiedBy>
  <cp:revision>23</cp:revision>
  <dcterms:created xsi:type="dcterms:W3CDTF">2024-12-28T13:11:47Z</dcterms:created>
  <dcterms:modified xsi:type="dcterms:W3CDTF">2024-12-29T15:29:15Z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